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7" r:id="rId5"/>
    <p:sldId id="258" r:id="rId6"/>
    <p:sldId id="262" r:id="rId7"/>
    <p:sldId id="260" r:id="rId8"/>
    <p:sldId id="434" r:id="rId9"/>
    <p:sldId id="264" r:id="rId10"/>
    <p:sldId id="261" r:id="rId11"/>
    <p:sldId id="435" r:id="rId12"/>
    <p:sldId id="442" r:id="rId13"/>
    <p:sldId id="436" r:id="rId14"/>
    <p:sldId id="437" r:id="rId15"/>
    <p:sldId id="438" r:id="rId16"/>
    <p:sldId id="439" r:id="rId17"/>
    <p:sldId id="443" r:id="rId18"/>
    <p:sldId id="440" r:id="rId19"/>
    <p:sldId id="441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96C"/>
    <a:srgbClr val="0BABED"/>
    <a:srgbClr val="F20788"/>
    <a:srgbClr val="FB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6"/>
    <p:restoredTop sz="80729" autoAdjust="0"/>
  </p:normalViewPr>
  <p:slideViewPr>
    <p:cSldViewPr snapToGrid="0" snapToObjects="1">
      <p:cViewPr varScale="1">
        <p:scale>
          <a:sx n="88" d="100"/>
          <a:sy n="88" d="100"/>
        </p:scale>
        <p:origin x="1644" y="66"/>
      </p:cViewPr>
      <p:guideLst>
        <p:guide orient="horz" pos="640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427B7-C326-9E47-AFBE-F954A26FC71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43679-43D9-0345-8FDA-4C3EE9F5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North came up with the idea of BDD as a programming methodology that makes it easier for all stakeholders to communicate effectively with each other.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Stemming from DDD practices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8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57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7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TDD is functional and lack visibility from outside, prone to misinterpretation</a:t>
            </a:r>
          </a:p>
          <a:p>
            <a:pPr marL="171450" indent="-171450">
              <a:buFontTx/>
              <a:buChar char="-"/>
            </a:pPr>
            <a:r>
              <a:rPr lang="en-AU" sz="1200" dirty="0"/>
              <a:t>Ubiquitous language 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inimize misunderstandings and make the development process more visible. 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common technical vocabulary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 has executable criteria</a:t>
            </a:r>
          </a:p>
          <a:p>
            <a:pPr marL="171450" indent="-171450">
              <a:buFontTx/>
              <a:buChar char="-"/>
            </a:pPr>
            <a:r>
              <a:rPr lang="en-A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“that’ s not what I asked for” or “I forgot to tell you about this other thing”.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</a:p>
          <a:p>
            <a:pPr marL="171450" indent="-171450">
              <a:buFontTx/>
              <a:buChar char="-"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8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Dan North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 it to address recurring issues in the teaching of TDD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 programmer should not first learn BDD without prior exposure to TDD concepts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4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deck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/ Your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E5896-C947-F544-99A1-B3766F1485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47037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72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- Text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498CC-9BBB-3542-92EA-FF4C0501B6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Прямоугольник 26">
            <a:extLst>
              <a:ext uri="{FF2B5EF4-FFF2-40B4-BE49-F238E27FC236}">
                <a16:creationId xmlns:a16="http://schemas.microsoft.com/office/drawing/2014/main" id="{30DD1AB3-5092-3F4E-A588-09C2837BC5F0}"/>
              </a:ext>
            </a:extLst>
          </p:cNvPr>
          <p:cNvSpPr/>
          <p:nvPr userDrawn="1"/>
        </p:nvSpPr>
        <p:spPr>
          <a:xfrm>
            <a:off x="6096001" y="-1"/>
            <a:ext cx="6096000" cy="6858002"/>
          </a:xfrm>
          <a:prstGeom prst="rect">
            <a:avLst/>
          </a:prstGeom>
          <a:solidFill>
            <a:srgbClr val="3C5568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2B8842B-BA9B-014F-AD79-F44F1825C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2765" y="258884"/>
            <a:ext cx="5059973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1DDD388-46B8-AB49-8987-2A9B619A1F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5004" y="1582615"/>
            <a:ext cx="493773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07721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9">
            <a:extLst>
              <a:ext uri="{FF2B5EF4-FFF2-40B4-BE49-F238E27FC236}">
                <a16:creationId xmlns:a16="http://schemas.microsoft.com/office/drawing/2014/main" id="{F96B58EB-885F-674F-87C0-4F87C14F1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87976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BD5A390E-BA0B-644A-83F9-5E5610138F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286000"/>
            <a:ext cx="6087976" cy="2286000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Рисунок 19">
            <a:extLst>
              <a:ext uri="{FF2B5EF4-FFF2-40B4-BE49-F238E27FC236}">
                <a16:creationId xmlns:a16="http://schemas.microsoft.com/office/drawing/2014/main" id="{24FEE728-F416-3E43-B74F-92F26FC882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8028" y="4572000"/>
            <a:ext cx="6075948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BBA979-FCA1-1143-8F43-0DB26D010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610" y="387229"/>
            <a:ext cx="4786312" cy="2695575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sz="5400"/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en-US" dirty="0"/>
              <a:t>Title that is quite long…can be short though</a:t>
            </a:r>
          </a:p>
        </p:txBody>
      </p:sp>
    </p:spTree>
    <p:extLst>
      <p:ext uri="{BB962C8B-B14F-4D97-AF65-F5344CB8AC3E}">
        <p14:creationId xmlns:p14="http://schemas.microsoft.com/office/powerpoint/2010/main" val="151787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62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2A279638-4107-FE41-9359-67314128D924}"/>
              </a:ext>
            </a:extLst>
          </p:cNvPr>
          <p:cNvSpPr/>
          <p:nvPr userDrawn="1"/>
        </p:nvSpPr>
        <p:spPr>
          <a:xfrm>
            <a:off x="0" y="0"/>
            <a:ext cx="12192000" cy="4710897"/>
          </a:xfrm>
          <a:prstGeom prst="rect">
            <a:avLst/>
          </a:prstGeom>
          <a:gradFill>
            <a:gsLst>
              <a:gs pos="0">
                <a:srgbClr val="00AFF1"/>
              </a:gs>
              <a:gs pos="100000">
                <a:srgbClr val="FF008F">
                  <a:alpha val="2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title image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worries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D6E39-6A51-A043-8D70-DA78FF59F8EA}"/>
              </a:ext>
            </a:extLst>
          </p:cNvPr>
          <p:cNvSpPr/>
          <p:nvPr userDrawn="1"/>
        </p:nvSpPr>
        <p:spPr>
          <a:xfrm>
            <a:off x="4979987" y="161098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D6A3B8-5068-5649-B16A-769C55D851D5}"/>
              </a:ext>
            </a:extLst>
          </p:cNvPr>
          <p:cNvSpPr/>
          <p:nvPr userDrawn="1"/>
        </p:nvSpPr>
        <p:spPr>
          <a:xfrm>
            <a:off x="4979987" y="2460484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F54F1-3768-6044-9D55-E6208B1F13EE}"/>
              </a:ext>
            </a:extLst>
          </p:cNvPr>
          <p:cNvSpPr/>
          <p:nvPr userDrawn="1"/>
        </p:nvSpPr>
        <p:spPr>
          <a:xfrm>
            <a:off x="4986019" y="330997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58A91-32D2-CC4E-87A1-219CE16433C2}"/>
              </a:ext>
            </a:extLst>
          </p:cNvPr>
          <p:cNvSpPr/>
          <p:nvPr userDrawn="1"/>
        </p:nvSpPr>
        <p:spPr>
          <a:xfrm>
            <a:off x="4979987" y="4164917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F2285-0245-604B-AE62-2982267DE193}"/>
              </a:ext>
            </a:extLst>
          </p:cNvPr>
          <p:cNvSpPr/>
          <p:nvPr userDrawn="1"/>
        </p:nvSpPr>
        <p:spPr>
          <a:xfrm>
            <a:off x="4979987" y="5019855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44591-C766-7149-8668-87896AF21F3D}"/>
              </a:ext>
            </a:extLst>
          </p:cNvPr>
          <p:cNvSpPr/>
          <p:nvPr userDrawn="1"/>
        </p:nvSpPr>
        <p:spPr>
          <a:xfrm>
            <a:off x="5137608" y="161098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6C42C-2C98-8048-A886-CB73B55383D1}"/>
              </a:ext>
            </a:extLst>
          </p:cNvPr>
          <p:cNvSpPr/>
          <p:nvPr userDrawn="1"/>
        </p:nvSpPr>
        <p:spPr>
          <a:xfrm>
            <a:off x="5137608" y="2449975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756844-4016-A34A-B9BD-84653E53BCF6}"/>
              </a:ext>
            </a:extLst>
          </p:cNvPr>
          <p:cNvSpPr/>
          <p:nvPr userDrawn="1"/>
        </p:nvSpPr>
        <p:spPr>
          <a:xfrm>
            <a:off x="5137608" y="3298388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7D25F-D90B-6849-BC4B-88CA499095CC}"/>
              </a:ext>
            </a:extLst>
          </p:cNvPr>
          <p:cNvSpPr/>
          <p:nvPr userDrawn="1"/>
        </p:nvSpPr>
        <p:spPr>
          <a:xfrm>
            <a:off x="5137608" y="4156227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BCDD4-463F-9E48-923B-D72E94E6440F}"/>
              </a:ext>
            </a:extLst>
          </p:cNvPr>
          <p:cNvSpPr/>
          <p:nvPr userDrawn="1"/>
        </p:nvSpPr>
        <p:spPr>
          <a:xfrm>
            <a:off x="5137608" y="500463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86C5395-01E3-7E41-9C08-EDFCCB4C58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363" y="1611313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774C11E-1A92-5645-9D3E-AC11194FFD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13363" y="2451572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7D8EDC76-4BA1-6241-B3B0-1952A791D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3363" y="327947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B03BF83-3017-8649-BF27-DA938C11C0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3363" y="415680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3363" y="499706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74605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31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989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92084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7662" y="0"/>
            <a:ext cx="54043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06747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E7B74F91-0E24-3C40-80F4-7D48F17273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298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913436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9715" y="258884"/>
            <a:ext cx="8632870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1582615"/>
            <a:ext cx="862818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8B5393-7408-B346-B693-650C11F8C942}"/>
              </a:ext>
            </a:extLst>
          </p:cNvPr>
          <p:cNvSpPr/>
          <p:nvPr userDrawn="1"/>
        </p:nvSpPr>
        <p:spPr>
          <a:xfrm>
            <a:off x="12004431" y="0"/>
            <a:ext cx="187569" cy="6858000"/>
          </a:xfrm>
          <a:prstGeom prst="rect">
            <a:avLst/>
          </a:prstGeom>
          <a:solidFill>
            <a:srgbClr val="415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rgbClr val="3C5568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917118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Navy">
    <p:bg>
      <p:bgPr>
        <a:solidFill>
          <a:srgbClr val="4159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112140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D6BAC-E059-B14C-B346-5091D59B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E4ACA-A109-2D46-8E32-9E7C8120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3D0F-B4A9-A040-828C-DC512A1DD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052F86A-A49C-0146-9F4F-ED095C5EF98B}" type="datetimeFigureOut">
              <a:rPr lang="en-US" smtClean="0"/>
              <a:pPr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1C26A-B133-2545-BA30-E812C3DE1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5391-E9F9-9145-ACF3-09BED8B3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49E2AD7-221B-BC4B-A616-8EEF8CEC59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1" r:id="rId2"/>
    <p:sldLayoutId id="2147483649" r:id="rId3"/>
    <p:sldLayoutId id="2147483667" r:id="rId4"/>
    <p:sldLayoutId id="2147483668" r:id="rId5"/>
    <p:sldLayoutId id="2147483676" r:id="rId6"/>
    <p:sldLayoutId id="2147483669" r:id="rId7"/>
    <p:sldLayoutId id="2147483670" r:id="rId8"/>
    <p:sldLayoutId id="2147483671" r:id="rId9"/>
    <p:sldLayoutId id="2147483672" r:id="rId10"/>
    <p:sldLayoutId id="2147483675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echtalk/SpecFlow/projects/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sith.m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5D0E3-F29A-F848-BA16-FD2B739D14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936" y="467356"/>
            <a:ext cx="10379784" cy="817024"/>
          </a:xfrm>
        </p:spPr>
        <p:txBody>
          <a:bodyPr>
            <a:normAutofit fontScale="25000" lnSpcReduction="20000"/>
          </a:bodyPr>
          <a:lstStyle/>
          <a:p>
            <a:r>
              <a:rPr lang="en-US" sz="19200" dirty="0" err="1"/>
              <a:t>Behaviour</a:t>
            </a:r>
            <a:r>
              <a:rPr lang="en-US" sz="19200" dirty="0"/>
              <a:t> Driven Development (BDD) With </a:t>
            </a:r>
            <a:r>
              <a:rPr lang="en-US" sz="19200" dirty="0" err="1"/>
              <a:t>SpecFlow</a:t>
            </a:r>
            <a:r>
              <a:rPr lang="en-US" sz="19200" dirty="0"/>
              <a:t> + Selenium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6C2D9-7EC7-FA4E-82E8-8136D8A8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266" y="1833239"/>
            <a:ext cx="5594289" cy="509047"/>
          </a:xfrm>
        </p:spPr>
        <p:txBody>
          <a:bodyPr>
            <a:normAutofit/>
          </a:bodyPr>
          <a:lstStyle/>
          <a:p>
            <a:r>
              <a:rPr lang="en-US" dirty="0"/>
              <a:t>01/02/19 - Dasith Wijesiriwardena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A8E99-C9D7-41C6-885C-141226A5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6" y="2752077"/>
            <a:ext cx="2987336" cy="2987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2771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3B4D-6313-8A47-912D-4FD25AE012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Why Use Tooling?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89" y="1402773"/>
            <a:ext cx="6278637" cy="4717471"/>
          </a:xfrm>
        </p:spPr>
        <p:txBody>
          <a:bodyPr>
            <a:normAutofit/>
          </a:bodyPr>
          <a:lstStyle/>
          <a:p>
            <a:r>
              <a:rPr lang="en-AU" sz="3500" dirty="0"/>
              <a:t>Drive the workflow.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Specification writing.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Test case generation.</a:t>
            </a:r>
          </a:p>
          <a:p>
            <a:r>
              <a:rPr lang="en-AU" sz="3500" dirty="0"/>
              <a:t>Enforce acceptance criteria.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Run test across vertical slices.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Continuous Integration.</a:t>
            </a:r>
          </a:p>
          <a:p>
            <a:r>
              <a:rPr lang="en-AU" sz="3500" dirty="0"/>
              <a:t>Generate documentation.</a:t>
            </a:r>
            <a:endParaRPr lang="en-AU" sz="2700" dirty="0"/>
          </a:p>
          <a:p>
            <a:endParaRPr lang="en-AU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C66963-78E5-6A47-9CAE-A1EB4F1388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1127"/>
          <a:stretch/>
        </p:blipFill>
        <p:spPr>
          <a:xfrm>
            <a:off x="6787662" y="-13387"/>
            <a:ext cx="5404338" cy="6884774"/>
          </a:xfrm>
        </p:spPr>
      </p:pic>
    </p:spTree>
    <p:extLst>
      <p:ext uri="{BB962C8B-B14F-4D97-AF65-F5344CB8AC3E}">
        <p14:creationId xmlns:p14="http://schemas.microsoft.com/office/powerpoint/2010/main" val="11817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4646" r="35851"/>
          <a:stretch/>
        </p:blipFill>
        <p:spPr bwMode="auto">
          <a:xfrm>
            <a:off x="8447809" y="0"/>
            <a:ext cx="3564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 err="1"/>
              <a:t>SpecFlow</a:t>
            </a:r>
            <a:r>
              <a:rPr lang="en-US" sz="4400" dirty="0"/>
              <a:t> to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870364"/>
            <a:ext cx="7315199" cy="3699788"/>
          </a:xfrm>
        </p:spPr>
        <p:txBody>
          <a:bodyPr/>
          <a:lstStyle/>
          <a:p>
            <a:r>
              <a:rPr lang="en-AU" dirty="0"/>
              <a:t>Define tests in human readable “given-when-then” form.</a:t>
            </a:r>
          </a:p>
          <a:p>
            <a:r>
              <a:rPr lang="en-AU" dirty="0"/>
              <a:t>Generate test stubs from scenarios.</a:t>
            </a:r>
          </a:p>
          <a:p>
            <a:r>
              <a:rPr lang="en-AU" dirty="0"/>
              <a:t>Generate documentation.</a:t>
            </a:r>
          </a:p>
          <a:p>
            <a:r>
              <a:rPr lang="en-AU" dirty="0"/>
              <a:t>Integrates with Visual Studio.</a:t>
            </a:r>
          </a:p>
          <a:p>
            <a:r>
              <a:rPr lang="en-AU" dirty="0"/>
              <a:t>Command line support.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60383-4BB5-4677-B59A-DD5A2C3E29A3}"/>
              </a:ext>
            </a:extLst>
          </p:cNvPr>
          <p:cNvSpPr txBox="1"/>
          <p:nvPr/>
        </p:nvSpPr>
        <p:spPr>
          <a:xfrm>
            <a:off x="602674" y="5933834"/>
            <a:ext cx="52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Core support in preview</a:t>
            </a:r>
            <a:br>
              <a:rPr lang="en-AU" dirty="0"/>
            </a:br>
            <a:r>
              <a:rPr lang="en-AU" dirty="0">
                <a:hlinkClick r:id="rId4"/>
              </a:rPr>
              <a:t>https://github.com/techtalk/SpecFlow/projects/2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31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“Gherkin” syntax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6972" y="1392382"/>
            <a:ext cx="10609119" cy="4707082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u="sng" dirty="0">
                <a:latin typeface="Lucida Sans" panose="020B0602030504020204" pitchFamily="34" charset="0"/>
              </a:rPr>
              <a:t>Feature</a:t>
            </a:r>
            <a:r>
              <a:rPr lang="en-AU" sz="2400" dirty="0">
                <a:latin typeface="Lucida Sans" panose="020B0602030504020204" pitchFamily="34" charset="0"/>
              </a:rPr>
              <a:t>: Blog owners can post to their own blog</a:t>
            </a:r>
          </a:p>
          <a:p>
            <a:pPr marL="0" indent="0">
              <a:buNone/>
            </a:pPr>
            <a:endParaRPr lang="en-AU" sz="2400" dirty="0">
              <a:latin typeface="Lucida Sans" panose="020B0602030504020204" pitchFamily="34" charset="0"/>
            </a:endParaRP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</a:t>
            </a:r>
            <a:r>
              <a:rPr lang="en-AU" sz="2400" b="1" u="sng" dirty="0">
                <a:latin typeface="Lucida Sans" panose="020B0602030504020204" pitchFamily="34" charset="0"/>
              </a:rPr>
              <a:t>Background</a:t>
            </a:r>
            <a:r>
              <a:rPr lang="en-AU" sz="2400" dirty="0">
                <a:latin typeface="Lucida Sans" panose="020B0602030504020204" pitchFamily="34" charset="0"/>
              </a:rPr>
              <a:t>: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Given</a:t>
            </a:r>
            <a:r>
              <a:rPr lang="en-AU" sz="2400" dirty="0">
                <a:latin typeface="Lucida Sans" panose="020B0602030504020204" pitchFamily="34" charset="0"/>
              </a:rPr>
              <a:t> a customer named “Bill”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And</a:t>
            </a:r>
            <a:r>
              <a:rPr lang="en-AU" sz="2400" dirty="0">
                <a:latin typeface="Lucida Sans" panose="020B0602030504020204" pitchFamily="34" charset="0"/>
              </a:rPr>
              <a:t> a blog named “Awesome Blog” owned by “Bill”</a:t>
            </a:r>
          </a:p>
          <a:p>
            <a:pPr marL="0" indent="0">
              <a:buNone/>
            </a:pPr>
            <a:endParaRPr lang="en-AU" sz="2400" dirty="0">
              <a:latin typeface="Lucida Sans" panose="020B0602030504020204" pitchFamily="34" charset="0"/>
            </a:endParaRP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</a:t>
            </a:r>
            <a:r>
              <a:rPr lang="en-AU" sz="2400" b="1" u="sng" dirty="0">
                <a:latin typeface="Lucida Sans" panose="020B0602030504020204" pitchFamily="34" charset="0"/>
              </a:rPr>
              <a:t>Scenario</a:t>
            </a:r>
            <a:r>
              <a:rPr lang="en-AU" sz="2400" dirty="0">
                <a:latin typeface="Lucida Sans" panose="020B0602030504020204" pitchFamily="34" charset="0"/>
              </a:rPr>
              <a:t>: Dr. Bill posts to his own blog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Given</a:t>
            </a:r>
            <a:r>
              <a:rPr lang="en-AU" sz="2400" dirty="0">
                <a:latin typeface="Lucida Sans" panose="020B0602030504020204" pitchFamily="34" charset="0"/>
              </a:rPr>
              <a:t> I am logged in as “Bill”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When</a:t>
            </a:r>
            <a:r>
              <a:rPr lang="en-AU" sz="2400" dirty="0">
                <a:latin typeface="Lucida Sans" panose="020B0602030504020204" pitchFamily="34" charset="0"/>
              </a:rPr>
              <a:t> I try to post to “Awesome Blog”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Then</a:t>
            </a:r>
            <a:r>
              <a:rPr lang="en-AU" sz="2400" dirty="0">
                <a:latin typeface="Lucida Sans" panose="020B0602030504020204" pitchFamily="34" charset="0"/>
              </a:rPr>
              <a:t> I should see “Your article was published.”</a:t>
            </a:r>
            <a:endParaRPr lang="en-US" sz="2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915289"/>
          </a:xfrm>
        </p:spPr>
        <p:txBody>
          <a:bodyPr>
            <a:noAutofit/>
          </a:bodyPr>
          <a:lstStyle/>
          <a:p>
            <a:r>
              <a:rPr lang="en-US" sz="4400" dirty="0"/>
              <a:t>Scenario Overview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82657D-6136-49F1-A6C5-C6719FC24F4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610591"/>
            <a:ext cx="11076708" cy="4988524"/>
          </a:xfrm>
        </p:spPr>
        <p:txBody>
          <a:bodyPr/>
          <a:lstStyle/>
          <a:p>
            <a:r>
              <a:rPr lang="en-AU" dirty="0"/>
              <a:t>Customers can put in a booking request.</a:t>
            </a:r>
          </a:p>
          <a:p>
            <a:r>
              <a:rPr lang="en-AU" dirty="0"/>
              <a:t>A booking request can be confirmed using a credit card.</a:t>
            </a:r>
          </a:p>
          <a:p>
            <a:r>
              <a:rPr lang="en-AU" dirty="0"/>
              <a:t>A booking can be cancelled anytime.</a:t>
            </a:r>
          </a:p>
          <a:p>
            <a:r>
              <a:rPr lang="en-AU" dirty="0"/>
              <a:t>If a booking was confirmed and then subsequently cancelled, a cancellation fee is charged.</a:t>
            </a:r>
          </a:p>
          <a:p>
            <a:r>
              <a:rPr lang="en-AU" dirty="0"/>
              <a:t>The cancellation fee depends on the number of people and any special dietary requirements mentioned in the booking.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 err="1"/>
              <a:t>SpecFlow</a:t>
            </a:r>
            <a:r>
              <a:rPr lang="en-US" sz="4400" dirty="0"/>
              <a:t>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40A50-4519-4986-A20D-0F63088B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0" y="1104035"/>
            <a:ext cx="8663010" cy="5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How does Selenium help?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870364"/>
            <a:ext cx="7315199" cy="2182091"/>
          </a:xfrm>
        </p:spPr>
        <p:txBody>
          <a:bodyPr/>
          <a:lstStyle/>
          <a:p>
            <a:r>
              <a:rPr lang="en-AU" dirty="0"/>
              <a:t>Run on real browsers and emulate user behaviour.</a:t>
            </a:r>
          </a:p>
          <a:p>
            <a:r>
              <a:rPr lang="en-AU" dirty="0"/>
              <a:t>Test vertical slices and entire stack.</a:t>
            </a:r>
            <a:endParaRPr lang="en-US" dirty="0"/>
          </a:p>
        </p:txBody>
      </p:sp>
      <p:pic>
        <p:nvPicPr>
          <p:cNvPr id="2050" name="Picture 2" descr="Stacking Stones, Balance, Relax, Stone, Zen, Rock">
            <a:extLst>
              <a:ext uri="{FF2B5EF4-FFF2-40B4-BE49-F238E27FC236}">
                <a16:creationId xmlns:a16="http://schemas.microsoft.com/office/drawing/2014/main" id="{2FD246CB-E904-4405-829D-B22832DF7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5152"/>
          <a:stretch/>
        </p:blipFill>
        <p:spPr bwMode="auto">
          <a:xfrm>
            <a:off x="8343900" y="0"/>
            <a:ext cx="36679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9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140B2-589E-419C-A39F-F8E45CB843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 descr="Nature, Friends, Dog, Pet, Woman Suit, Sunset, Human">
            <a:extLst>
              <a:ext uri="{FF2B5EF4-FFF2-40B4-BE49-F238E27FC236}">
                <a16:creationId xmlns:a16="http://schemas.microsoft.com/office/drawing/2014/main" id="{A5782289-19C4-4E47-BA05-13A644C09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 bwMode="auto">
          <a:xfrm>
            <a:off x="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63D08-2142-4E98-8996-9C6A6AC99531}"/>
              </a:ext>
            </a:extLst>
          </p:cNvPr>
          <p:cNvSpPr txBox="1"/>
          <p:nvPr/>
        </p:nvSpPr>
        <p:spPr>
          <a:xfrm>
            <a:off x="987136" y="506488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 err="1"/>
              <a:t>SpecFlow</a:t>
            </a:r>
            <a:r>
              <a:rPr lang="en-AU" sz="4000" dirty="0"/>
              <a:t> + Selenium = BDD best friends ❤</a:t>
            </a:r>
          </a:p>
        </p:txBody>
      </p:sp>
    </p:spTree>
    <p:extLst>
      <p:ext uri="{BB962C8B-B14F-4D97-AF65-F5344CB8AC3E}">
        <p14:creationId xmlns:p14="http://schemas.microsoft.com/office/powerpoint/2010/main" val="229848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04C5E-1855-3D44-983E-ED5C77C9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8805" y="5237017"/>
            <a:ext cx="7519988" cy="1413165"/>
          </a:xfrm>
        </p:spPr>
        <p:txBody>
          <a:bodyPr>
            <a:noAutofit/>
          </a:bodyPr>
          <a:lstStyle/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http://dasith.me</a:t>
            </a:r>
            <a:endParaRPr lang="en-US" sz="3200" dirty="0"/>
          </a:p>
          <a:p>
            <a:r>
              <a:rPr lang="en-US" sz="3200" dirty="0"/>
              <a:t>Email: hello@dasith.me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1D82BE-55FB-F040-A463-63B7A8FB10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1064" b="2106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79F4-90C9-0847-AA72-E9CC947108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5287" y="3886739"/>
            <a:ext cx="7519988" cy="8170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482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4A34629-1857-7743-8D83-B2E8D6A3E5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290" r="2929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1BEC2-0028-0948-AA0B-CFCB9A27FC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8062-A7F8-9249-BA56-098B9CE08C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dirty="0"/>
              <a:t>Intro to </a:t>
            </a:r>
            <a:r>
              <a:rPr lang="en-US" dirty="0" err="1"/>
              <a:t>Behaviour</a:t>
            </a:r>
            <a:r>
              <a:rPr lang="en-US" dirty="0"/>
              <a:t> Driven Development (BDD)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A4C09-7EF2-6D40-8D38-612AA94B7D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BDD can benefit your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2C7510-267F-7443-9891-8AB0BC78E7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Why you should care about tooling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1F77AD-1D30-5B4B-A9BF-EA5904643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SpecFlow</a:t>
            </a:r>
            <a:r>
              <a:rPr lang="en-US" dirty="0"/>
              <a:t> with Selenium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1B79E0-FDE0-FD4A-AB34-7A75165089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23971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A73EF-D27D-5B43-98B5-7F3A47DF4C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AU" sz="4800" i="1" dirty="0">
                <a:cs typeface="Segoe UI Light" panose="020B0502040204020203" pitchFamily="34" charset="0"/>
              </a:rPr>
              <a:t>“There is nothing so useless as doing efficiently something that should not have been done at all”</a:t>
            </a:r>
          </a:p>
          <a:p>
            <a:endParaRPr lang="en-US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D9343-166B-0748-906E-BC34154155B4}"/>
              </a:ext>
            </a:extLst>
          </p:cNvPr>
          <p:cNvSpPr/>
          <p:nvPr/>
        </p:nvSpPr>
        <p:spPr>
          <a:xfrm>
            <a:off x="1892742" y="4343180"/>
            <a:ext cx="4489939" cy="45719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07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ABC1D-BF67-4972-A035-2705677367FB}"/>
              </a:ext>
            </a:extLst>
          </p:cNvPr>
          <p:cNvSpPr txBox="1"/>
          <p:nvPr/>
        </p:nvSpPr>
        <p:spPr>
          <a:xfrm>
            <a:off x="1779565" y="4613564"/>
            <a:ext cx="420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Peter Drucker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C716E-2BCA-478D-899C-6C5FF3897628}"/>
              </a:ext>
            </a:extLst>
          </p:cNvPr>
          <p:cNvSpPr txBox="1"/>
          <p:nvPr/>
        </p:nvSpPr>
        <p:spPr>
          <a:xfrm>
            <a:off x="1779565" y="5361449"/>
            <a:ext cx="570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Management consultant, educator, and author</a:t>
            </a:r>
          </a:p>
        </p:txBody>
      </p:sp>
    </p:spTree>
    <p:extLst>
      <p:ext uri="{BB962C8B-B14F-4D97-AF65-F5344CB8AC3E}">
        <p14:creationId xmlns:p14="http://schemas.microsoft.com/office/powerpoint/2010/main" val="407925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CA2BDB4-C760-44DC-B72C-F38108D2F6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735" r="2373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90" y="2337954"/>
            <a:ext cx="5659180" cy="3232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</a:t>
            </a:r>
            <a:r>
              <a:rPr lang="en-AU" b="1" u="sng" dirty="0"/>
              <a:t>Agile methodology </a:t>
            </a:r>
            <a:r>
              <a:rPr lang="en-AU" dirty="0"/>
              <a:t>that aims to allow software development and management teams to use </a:t>
            </a:r>
            <a:r>
              <a:rPr lang="en-AU" b="1" u="sng" dirty="0"/>
              <a:t>shared language and processes</a:t>
            </a:r>
            <a:r>
              <a:rPr lang="en-AU" dirty="0"/>
              <a:t> to communicate and </a:t>
            </a:r>
            <a:r>
              <a:rPr lang="en-AU" b="1" u="sng" dirty="0"/>
              <a:t>collaborate</a:t>
            </a:r>
            <a:r>
              <a:rPr lang="en-AU" dirty="0"/>
              <a:t>.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3082EB8-CBAB-48E2-A6C9-28CEC43362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4581" y="258884"/>
            <a:ext cx="6199188" cy="976028"/>
          </a:xfrm>
        </p:spPr>
        <p:txBody>
          <a:bodyPr>
            <a:noAutofit/>
          </a:bodyPr>
          <a:lstStyle/>
          <a:p>
            <a:r>
              <a:rPr lang="en-US" sz="4400" dirty="0" err="1"/>
              <a:t>Behaviour</a:t>
            </a:r>
            <a:r>
              <a:rPr lang="en-US" sz="4400" dirty="0"/>
              <a:t>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822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3B4D-6313-8A47-912D-4FD25AE012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BDD Concepts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89" y="1402773"/>
            <a:ext cx="6278637" cy="4717471"/>
          </a:xfrm>
        </p:spPr>
        <p:txBody>
          <a:bodyPr>
            <a:normAutofit/>
          </a:bodyPr>
          <a:lstStyle/>
          <a:p>
            <a:r>
              <a:rPr lang="en-AU" sz="3500" dirty="0"/>
              <a:t>Refined </a:t>
            </a:r>
            <a:r>
              <a:rPr lang="en-AU" sz="3500" u="sng" dirty="0"/>
              <a:t>Test Driven Development </a:t>
            </a:r>
            <a:r>
              <a:rPr lang="en-AU" sz="3500" dirty="0"/>
              <a:t>(TDD) .</a:t>
            </a:r>
          </a:p>
          <a:p>
            <a:r>
              <a:rPr lang="en-AU" sz="3500" dirty="0"/>
              <a:t>Focuses on the “behaviour”.</a:t>
            </a:r>
          </a:p>
          <a:p>
            <a:r>
              <a:rPr lang="en-AU" sz="3500" dirty="0"/>
              <a:t>Ubiquitous language.</a:t>
            </a:r>
          </a:p>
          <a:p>
            <a:r>
              <a:rPr lang="en-AU" sz="3500" dirty="0"/>
              <a:t>Minimise waste.</a:t>
            </a:r>
          </a:p>
          <a:p>
            <a:r>
              <a:rPr lang="en-AU" sz="3500" dirty="0"/>
              <a:t>Functional documentation.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C66963-78E5-6A47-9CAE-A1EB4F1388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1739" r="5731"/>
          <a:stretch/>
        </p:blipFill>
        <p:spPr>
          <a:xfrm>
            <a:off x="6787662" y="0"/>
            <a:ext cx="5404338" cy="6858000"/>
          </a:xfrm>
        </p:spPr>
      </p:pic>
    </p:spTree>
    <p:extLst>
      <p:ext uri="{BB962C8B-B14F-4D97-AF65-F5344CB8AC3E}">
        <p14:creationId xmlns:p14="http://schemas.microsoft.com/office/powerpoint/2010/main" val="45848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4204" y="258884"/>
            <a:ext cx="8632870" cy="976028"/>
          </a:xfrm>
        </p:spPr>
        <p:txBody>
          <a:bodyPr/>
          <a:lstStyle/>
          <a:p>
            <a:r>
              <a:rPr lang="en-US" dirty="0"/>
              <a:t>TDD vs BDD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C24064-5D10-6B42-BFC3-CE0BFD42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6568"/>
              </p:ext>
            </p:extLst>
          </p:nvPr>
        </p:nvGraphicFramePr>
        <p:xfrm>
          <a:off x="407988" y="1366063"/>
          <a:ext cx="10266206" cy="49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3103">
                  <a:extLst>
                    <a:ext uri="{9D8B030D-6E8A-4147-A177-3AD203B41FA5}">
                      <a16:colId xmlns:a16="http://schemas.microsoft.com/office/drawing/2014/main" val="3095503918"/>
                    </a:ext>
                  </a:extLst>
                </a:gridCol>
                <a:gridCol w="5133103">
                  <a:extLst>
                    <a:ext uri="{9D8B030D-6E8A-4147-A177-3AD203B41FA5}">
                      <a16:colId xmlns:a16="http://schemas.microsoft.com/office/drawing/2014/main" val="3997325529"/>
                    </a:ext>
                  </a:extLst>
                </a:gridCol>
              </a:tblGrid>
              <a:tr h="744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Test Driven Development</a:t>
                      </a:r>
                      <a:endParaRPr lang="en-US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 Semibold" panose="020B0502040204020203" pitchFamily="34" charset="0"/>
                        <a:cs typeface="Segoe UI Semibol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noProof="0" dirty="0">
                          <a:effectLst/>
                        </a:rPr>
                        <a:t>Behaviour Driven Development</a:t>
                      </a:r>
                      <a:endParaRPr lang="en-AU" sz="2000" b="0" i="0" kern="1200" noProof="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 Semibold" panose="020B0502040204020203" pitchFamily="34" charset="0"/>
                        <a:cs typeface="Segoe UI Semibold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566073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 cases visible to development team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Scenarios are visible to everyone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812967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functional aspects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behavioural aspects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558929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not part of User Acceptance Testing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are part of User Acceptance Testing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83515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Developer/Business can have different interpretations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Shares a common lingo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7228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cases aren’t requirements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 cases are the requirements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, Word, Scrabble, Letters, Wooden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7" r="46827" b="2077"/>
          <a:stretch/>
        </p:blipFill>
        <p:spPr bwMode="auto">
          <a:xfrm>
            <a:off x="8499763" y="-1"/>
            <a:ext cx="350874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315200" cy="976028"/>
          </a:xfrm>
        </p:spPr>
        <p:txBody>
          <a:bodyPr>
            <a:normAutofit/>
          </a:bodyPr>
          <a:lstStyle/>
          <a:p>
            <a:r>
              <a:rPr lang="en-US" dirty="0"/>
              <a:t>Signs of BDD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582615"/>
            <a:ext cx="7315199" cy="3987537"/>
          </a:xfrm>
        </p:spPr>
        <p:txBody>
          <a:bodyPr/>
          <a:lstStyle/>
          <a:p>
            <a:r>
              <a:rPr lang="en-US" dirty="0"/>
              <a:t>Organized conversations between </a:t>
            </a:r>
            <a:r>
              <a:rPr lang="en-AU" dirty="0"/>
              <a:t>developers, testers and domain experts.</a:t>
            </a:r>
          </a:p>
          <a:p>
            <a:r>
              <a:rPr lang="en-US" dirty="0"/>
              <a:t>User Story notation stemming from “given-when-then”.</a:t>
            </a:r>
          </a:p>
          <a:p>
            <a:r>
              <a:rPr lang="en-AU" dirty="0"/>
              <a:t>Documentation in sync with the actual behaviour of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9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7394" r="43778"/>
          <a:stretch/>
        </p:blipFill>
        <p:spPr bwMode="auto">
          <a:xfrm>
            <a:off x="8603672" y="0"/>
            <a:ext cx="33978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Use Caution When Introducing BDD To Your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2379518"/>
            <a:ext cx="7315199" cy="3190634"/>
          </a:xfrm>
        </p:spPr>
        <p:txBody>
          <a:bodyPr/>
          <a:lstStyle/>
          <a:p>
            <a:r>
              <a:rPr lang="en-AU" dirty="0"/>
              <a:t>BDD requires understanding of TDD and more.</a:t>
            </a:r>
          </a:p>
          <a:p>
            <a:r>
              <a:rPr lang="en-AU" dirty="0"/>
              <a:t>Changing the status-quo takes time and effort.</a:t>
            </a:r>
          </a:p>
          <a:p>
            <a:r>
              <a:rPr lang="en-AU" dirty="0"/>
              <a:t>Just a conceptual approach. Don’t tie it down to </a:t>
            </a:r>
            <a:r>
              <a:rPr lang="en-AU" u="sng" dirty="0"/>
              <a:t>specific</a:t>
            </a:r>
            <a:r>
              <a:rPr lang="en-AU" dirty="0"/>
              <a:t> tools.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4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FFB473-1C21-47F8-B29B-83EC8A3178EC}"/>
              </a:ext>
            </a:extLst>
          </p:cNvPr>
          <p:cNvGrpSpPr/>
          <p:nvPr/>
        </p:nvGrpSpPr>
        <p:grpSpPr>
          <a:xfrm>
            <a:off x="1842277" y="935588"/>
            <a:ext cx="8507446" cy="5663528"/>
            <a:chOff x="1759149" y="519063"/>
            <a:chExt cx="8507446" cy="5663528"/>
          </a:xfrm>
        </p:grpSpPr>
        <p:pic>
          <p:nvPicPr>
            <p:cNvPr id="5128" name="Picture 8" descr="https://g.foolcdn.com/image/?url=https%3A%2F%2Fg.foolcdn.com%2Feditorial%2Fimages%2F496277%2Fcompound-interest-growth.jpg&amp;w=700&amp;op=resize">
              <a:extLst>
                <a:ext uri="{FF2B5EF4-FFF2-40B4-BE49-F238E27FC236}">
                  <a16:creationId xmlns:a16="http://schemas.microsoft.com/office/drawing/2014/main" id="{13B138BD-912C-4630-BEEE-44DB9EF35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149" y="519063"/>
              <a:ext cx="8507446" cy="5663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7DE8CC-1C6B-4863-9590-70D58EBD2B17}"/>
                </a:ext>
              </a:extLst>
            </p:cNvPr>
            <p:cNvSpPr txBox="1"/>
            <p:nvPr/>
          </p:nvSpPr>
          <p:spPr>
            <a:xfrm>
              <a:off x="2432053" y="5455927"/>
              <a:ext cx="164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Requirements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43F52-8CFC-4270-AE1A-78B6AAC1DD78}"/>
                </a:ext>
              </a:extLst>
            </p:cNvPr>
            <p:cNvSpPr txBox="1"/>
            <p:nvPr/>
          </p:nvSpPr>
          <p:spPr>
            <a:xfrm>
              <a:off x="4289334" y="5467926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Design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AF410B-BD0F-42DB-AED9-23C520DF5D4C}"/>
                </a:ext>
              </a:extLst>
            </p:cNvPr>
            <p:cNvSpPr txBox="1"/>
            <p:nvPr/>
          </p:nvSpPr>
          <p:spPr>
            <a:xfrm>
              <a:off x="5604301" y="5455927"/>
              <a:ext cx="1749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Development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8AE0C6-F5DE-4E4F-8EFE-43BC170F0447}"/>
                </a:ext>
              </a:extLst>
            </p:cNvPr>
            <p:cNvSpPr txBox="1"/>
            <p:nvPr/>
          </p:nvSpPr>
          <p:spPr>
            <a:xfrm>
              <a:off x="7393501" y="5455927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Testing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4955BD-28E5-4AE1-BAF2-1F930C806627}"/>
                </a:ext>
              </a:extLst>
            </p:cNvPr>
            <p:cNvSpPr txBox="1"/>
            <p:nvPr/>
          </p:nvSpPr>
          <p:spPr>
            <a:xfrm>
              <a:off x="8639582" y="5467926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Support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8584" y="135799"/>
            <a:ext cx="6929908" cy="976028"/>
          </a:xfrm>
        </p:spPr>
        <p:txBody>
          <a:bodyPr>
            <a:normAutofit/>
          </a:bodyPr>
          <a:lstStyle/>
          <a:p>
            <a:r>
              <a:rPr lang="en-AU" dirty="0"/>
              <a:t>Fail Early = Save Costs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38" y="6421582"/>
            <a:ext cx="8780317" cy="225545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AU" sz="1900" dirty="0"/>
              <a:t>https://medium.com/@ryancohane/financial-cost-of-software-bugs-51b4d193f107</a:t>
            </a:r>
            <a:endParaRPr lang="en-AU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1C2A0-BDAE-41B3-AEBC-CD7659C5E1B8}"/>
              </a:ext>
            </a:extLst>
          </p:cNvPr>
          <p:cNvSpPr txBox="1"/>
          <p:nvPr/>
        </p:nvSpPr>
        <p:spPr>
          <a:xfrm>
            <a:off x="738584" y="1288811"/>
            <a:ext cx="81615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Segoe UI" panose="020B0502040204020203" pitchFamily="34" charset="0"/>
                <a:cs typeface="Segoe UI" panose="020B0502040204020203" pitchFamily="34" charset="0"/>
              </a:rPr>
              <a:t>Costs rise exponentially the later bugs are found</a:t>
            </a:r>
          </a:p>
          <a:p>
            <a:r>
              <a:rPr lang="en-AU" sz="2800" dirty="0">
                <a:latin typeface="Segoe UI" panose="020B0502040204020203" pitchFamily="34" charset="0"/>
                <a:cs typeface="Segoe UI" panose="020B0502040204020203" pitchFamily="34" charset="0"/>
              </a:rPr>
              <a:t>within a projects’ development lifecycle.</a:t>
            </a:r>
          </a:p>
          <a:p>
            <a:endParaRPr lang="en-AU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1962: NASA’s Mariner 1 bug cost 18 million 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1990: AT&amp;T long distance calling issue cost 60 million 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2016: Amazon goes down for 20 minutes, costs 3.75 million USD in sales</a:t>
            </a:r>
          </a:p>
        </p:txBody>
      </p:sp>
    </p:spTree>
    <p:extLst>
      <p:ext uri="{BB962C8B-B14F-4D97-AF65-F5344CB8AC3E}">
        <p14:creationId xmlns:p14="http://schemas.microsoft.com/office/powerpoint/2010/main" val="295387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PowerPoint" id="{33759D20-5B39-9541-A99A-473CE5C8F3ED}" vid="{D138AD42-D9C8-DF44-8017-8B65D97EA2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5" ma:contentTypeDescription="Create a new document." ma:contentTypeScope="" ma:versionID="f3b94dc0a4633a2e37175a5112210c4f">
  <xsd:schema xmlns:xsd="http://www.w3.org/2001/XMLSchema" xmlns:xs="http://www.w3.org/2001/XMLSchema" xmlns:p="http://schemas.microsoft.com/office/2006/metadata/properties" xmlns:ns2="a0705aab-28ed-4f14-9e72-801ff7570ecf" xmlns:ns3="07d67780-9202-4eb1-b0c7-7e06f6421e1e" targetNamespace="http://schemas.microsoft.com/office/2006/metadata/properties" ma:root="true" ma:fieldsID="542db8d5993180f10b7e13357c64b77e" ns2:_="" ns3:_="">
    <xsd:import namespace="a0705aab-28ed-4f14-9e72-801ff7570ecf"/>
    <xsd:import namespace="07d67780-9202-4eb1-b0c7-7e06f6421e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67780-9202-4eb1-b0c7-7e06f6421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1C96DB-55C3-4368-8115-0EB973CF1D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07d67780-9202-4eb1-b0c7-7e06f6421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242B3-0EC1-497C-83FE-18FCB7888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0A55B3-C0AA-4C61-992D-A90BE9FD396E}">
  <ds:schemaRefs>
    <ds:schemaRef ds:uri="http://schemas.microsoft.com/office/infopath/2007/PartnerControls"/>
    <ds:schemaRef ds:uri="a0705aab-28ed-4f14-9e72-801ff7570ecf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7d67780-9202-4eb1-b0c7-7e06f6421e1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7456</TotalTime>
  <Words>677</Words>
  <Application>Microsoft Office PowerPoint</Application>
  <PresentationFormat>Widescreen</PresentationFormat>
  <Paragraphs>115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Lucida Sans</vt:lpstr>
      <vt:lpstr>Roboto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Dasith Wijes</dc:creator>
  <cp:keywords/>
  <dc:description/>
  <cp:lastModifiedBy>Dasith Wijesiriwardena</cp:lastModifiedBy>
  <cp:revision>75</cp:revision>
  <dcterms:created xsi:type="dcterms:W3CDTF">2019-01-16T07:45:27Z</dcterms:created>
  <dcterms:modified xsi:type="dcterms:W3CDTF">2019-01-31T11:28:07Z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